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4" r:id="rId6"/>
    <p:sldId id="265" r:id="rId7"/>
    <p:sldId id="266" r:id="rId8"/>
    <p:sldId id="262" r:id="rId9"/>
    <p:sldId id="261" r:id="rId10"/>
    <p:sldId id="263" r:id="rId11"/>
  </p:sldIdLst>
  <p:sldSz cx="12192000" cy="6858000"/>
  <p:notesSz cx="6858000" cy="9144000"/>
  <p:embeddedFontLst>
    <p:embeddedFont>
      <p:font typeface="배달의민족 주아 OTF" panose="020B0600000101010101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DCEE"/>
    <a:srgbClr val="EEEEEE"/>
    <a:srgbClr val="244072"/>
    <a:srgbClr val="F789F7"/>
    <a:srgbClr val="7DF399"/>
    <a:srgbClr val="FF7979"/>
    <a:srgbClr val="F0F0D0"/>
    <a:srgbClr val="01C799"/>
    <a:srgbClr val="01C99B"/>
    <a:srgbClr val="95E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91" autoAdjust="0"/>
    <p:restoredTop sz="94043" autoAdjust="0"/>
  </p:normalViewPr>
  <p:slideViewPr>
    <p:cSldViewPr snapToGrid="0">
      <p:cViewPr varScale="1">
        <p:scale>
          <a:sx n="105" d="100"/>
          <a:sy n="105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05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8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2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165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62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92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9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67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556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27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C9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2024-07-16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2DC72319-224E-A3E2-66DE-33971080C879}"/>
              </a:ext>
            </a:extLst>
          </p:cNvPr>
          <p:cNvSpPr/>
          <p:nvPr userDrawn="1"/>
        </p:nvSpPr>
        <p:spPr>
          <a:xfrm>
            <a:off x="159800" y="136525"/>
            <a:ext cx="11823192" cy="6693408"/>
          </a:xfrm>
          <a:prstGeom prst="round2SameRect">
            <a:avLst>
              <a:gd name="adj1" fmla="val 3297"/>
              <a:gd name="adj2" fmla="val 0"/>
            </a:avLst>
          </a:prstGeom>
          <a:solidFill>
            <a:srgbClr val="49DAB9"/>
          </a:solidFill>
          <a:ln>
            <a:noFill/>
          </a:ln>
          <a:effectLst>
            <a:outerShdw blurRad="3048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9AB1EFB2-4B6F-6ABB-C0C1-E7E3E9367D11}"/>
              </a:ext>
            </a:extLst>
          </p:cNvPr>
          <p:cNvSpPr/>
          <p:nvPr userDrawn="1"/>
        </p:nvSpPr>
        <p:spPr>
          <a:xfrm>
            <a:off x="255050" y="227965"/>
            <a:ext cx="11632692" cy="6601968"/>
          </a:xfrm>
          <a:prstGeom prst="round2SameRect">
            <a:avLst>
              <a:gd name="adj1" fmla="val 2189"/>
              <a:gd name="adj2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957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965092" y="2644170"/>
            <a:ext cx="6261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ko-KR" sz="4800" b="1" i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RTC Design Project</a:t>
            </a:r>
          </a:p>
          <a:p>
            <a:pPr lvl="0" algn="ctr" latinLnBrk="0">
              <a:defRPr/>
            </a:pPr>
            <a:r>
              <a:rPr lang="ko-KR" altLang="en-US" sz="4800" b="1" i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계획서</a:t>
            </a:r>
            <a:endParaRPr lang="en-US" altLang="ko-KR" sz="4800" b="1" i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5D153B6-FC18-9F53-5378-CD21DC5D4899}"/>
              </a:ext>
            </a:extLst>
          </p:cNvPr>
          <p:cNvSpPr/>
          <p:nvPr/>
        </p:nvSpPr>
        <p:spPr>
          <a:xfrm>
            <a:off x="2482671" y="4455735"/>
            <a:ext cx="7226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ko-KR" altLang="en-US" sz="24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팀원</a:t>
            </a:r>
            <a:r>
              <a:rPr lang="en-US" altLang="ko-KR" sz="24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1, </a:t>
            </a:r>
            <a:r>
              <a:rPr lang="ko-KR" altLang="en-US" sz="24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팀원</a:t>
            </a:r>
            <a:r>
              <a:rPr lang="en-US" altLang="ko-KR" sz="24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2…,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046922"/>
            <a:ext cx="1314450" cy="776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08" y="6046922"/>
            <a:ext cx="2580032" cy="6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5.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부품 사용 목록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2D42E6-9B39-AF99-F306-8CA397FC8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27160"/>
              </p:ext>
            </p:extLst>
          </p:nvPr>
        </p:nvGraphicFramePr>
        <p:xfrm>
          <a:off x="703121" y="1164534"/>
          <a:ext cx="10994673" cy="5045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639">
                  <a:extLst>
                    <a:ext uri="{9D8B030D-6E8A-4147-A177-3AD203B41FA5}">
                      <a16:colId xmlns:a16="http://schemas.microsoft.com/office/drawing/2014/main" val="1984378896"/>
                    </a:ext>
                  </a:extLst>
                </a:gridCol>
                <a:gridCol w="3162865">
                  <a:extLst>
                    <a:ext uri="{9D8B030D-6E8A-4147-A177-3AD203B41FA5}">
                      <a16:colId xmlns:a16="http://schemas.microsoft.com/office/drawing/2014/main" val="3127842288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1978356249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715884549"/>
                    </a:ext>
                  </a:extLst>
                </a:gridCol>
                <a:gridCol w="2096594">
                  <a:extLst>
                    <a:ext uri="{9D8B030D-6E8A-4147-A177-3AD203B41FA5}">
                      <a16:colId xmlns:a16="http://schemas.microsoft.com/office/drawing/2014/main" val="1485195230"/>
                    </a:ext>
                  </a:extLst>
                </a:gridCol>
              </a:tblGrid>
              <a:tr h="3604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제품항목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부품명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939597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+mn-cs"/>
                        </a:rPr>
                        <a:t>디지털 이미지 센서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OV7670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7112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2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i="0" kern="1200" dirty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+mn-cs"/>
                        </a:rPr>
                        <a:t>커넥터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PMOD VGA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667548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3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연결선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VGAWIRE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85081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4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WIRE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84940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5</a:t>
                      </a:r>
                      <a:endParaRPr lang="ko-KR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메인</a:t>
                      </a:r>
                      <a:r>
                        <a:rPr lang="en-US" altLang="ko-KR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</a:t>
                      </a:r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보드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XILINX BOARD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1978"/>
                  </a:ext>
                </a:extLst>
              </a:tr>
              <a:tr h="7808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6</a:t>
                      </a:r>
                      <a:endParaRPr lang="ko-KR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모니터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MONITOR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1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-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481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066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85800" y="445384"/>
            <a:ext cx="1314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4800" b="1" i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목차</a:t>
            </a:r>
            <a:endParaRPr lang="en-US" altLang="ko-KR" sz="4800" b="1" i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304800" y="6249946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444" y="6261017"/>
            <a:ext cx="1823765" cy="489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F49E5F3-2A84-F68F-9E3A-18A971B097AC}"/>
              </a:ext>
            </a:extLst>
          </p:cNvPr>
          <p:cNvSpPr/>
          <p:nvPr/>
        </p:nvSpPr>
        <p:spPr>
          <a:xfrm>
            <a:off x="1599490" y="1406158"/>
            <a:ext cx="44005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1.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배경</a:t>
            </a:r>
            <a:endParaRPr lang="en-US" altLang="ko-KR" sz="40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DCB5DA-ADB5-16E2-4992-3314081BD6A1}"/>
              </a:ext>
            </a:extLst>
          </p:cNvPr>
          <p:cNvSpPr/>
          <p:nvPr/>
        </p:nvSpPr>
        <p:spPr>
          <a:xfrm>
            <a:off x="1599490" y="2290337"/>
            <a:ext cx="5409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2.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주제</a:t>
            </a: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및 내용</a:t>
            </a:r>
            <a:endParaRPr lang="en-US" altLang="ko-KR" sz="40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F16AB7-E8BB-7831-8977-9806BDBB188D}"/>
              </a:ext>
            </a:extLst>
          </p:cNvPr>
          <p:cNvSpPr/>
          <p:nvPr/>
        </p:nvSpPr>
        <p:spPr>
          <a:xfrm>
            <a:off x="1599490" y="3200534"/>
            <a:ext cx="5409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3.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팀원 별 업무 담당</a:t>
            </a:r>
            <a:endParaRPr lang="en-US" altLang="ko-KR" sz="40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3D9BE0-1647-0E03-4B73-8A01C780A9C5}"/>
              </a:ext>
            </a:extLst>
          </p:cNvPr>
          <p:cNvSpPr/>
          <p:nvPr/>
        </p:nvSpPr>
        <p:spPr>
          <a:xfrm>
            <a:off x="1599490" y="4110731"/>
            <a:ext cx="5409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4.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일정</a:t>
            </a:r>
            <a:endParaRPr lang="en-US" altLang="ko-KR" sz="40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561E90-699E-F081-90C9-1FD203037095}"/>
              </a:ext>
            </a:extLst>
          </p:cNvPr>
          <p:cNvSpPr/>
          <p:nvPr/>
        </p:nvSpPr>
        <p:spPr>
          <a:xfrm>
            <a:off x="1599490" y="5020928"/>
            <a:ext cx="5409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5. </a:t>
            </a:r>
            <a:r>
              <a:rPr lang="ko-KR" altLang="en-US" sz="40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사용 부품 목록</a:t>
            </a:r>
            <a:endParaRPr lang="en-US" altLang="ko-KR" sz="40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580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7323"/>
            <a:ext cx="4400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1.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배경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77A5D55-8791-4C3C-C74B-7254BC1C6A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91677"/>
              </p:ext>
            </p:extLst>
          </p:nvPr>
        </p:nvGraphicFramePr>
        <p:xfrm>
          <a:off x="757237" y="1066800"/>
          <a:ext cx="10940556" cy="51435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09940">
                  <a:extLst>
                    <a:ext uri="{9D8B030D-6E8A-4147-A177-3AD203B41FA5}">
                      <a16:colId xmlns:a16="http://schemas.microsoft.com/office/drawing/2014/main" val="538306374"/>
                    </a:ext>
                  </a:extLst>
                </a:gridCol>
                <a:gridCol w="1324024">
                  <a:extLst>
                    <a:ext uri="{9D8B030D-6E8A-4147-A177-3AD203B41FA5}">
                      <a16:colId xmlns:a16="http://schemas.microsoft.com/office/drawing/2014/main" val="1705587070"/>
                    </a:ext>
                  </a:extLst>
                </a:gridCol>
                <a:gridCol w="2971697">
                  <a:extLst>
                    <a:ext uri="{9D8B030D-6E8A-4147-A177-3AD203B41FA5}">
                      <a16:colId xmlns:a16="http://schemas.microsoft.com/office/drawing/2014/main" val="1574466958"/>
                    </a:ext>
                  </a:extLst>
                </a:gridCol>
                <a:gridCol w="2147860">
                  <a:extLst>
                    <a:ext uri="{9D8B030D-6E8A-4147-A177-3AD203B41FA5}">
                      <a16:colId xmlns:a16="http://schemas.microsoft.com/office/drawing/2014/main" val="466812313"/>
                    </a:ext>
                  </a:extLst>
                </a:gridCol>
                <a:gridCol w="3087035">
                  <a:extLst>
                    <a:ext uri="{9D8B030D-6E8A-4147-A177-3AD203B41FA5}">
                      <a16:colId xmlns:a16="http://schemas.microsoft.com/office/drawing/2014/main" val="55727483"/>
                    </a:ext>
                  </a:extLst>
                </a:gridCol>
              </a:tblGrid>
              <a:tr h="430623">
                <a:tc gridSpan="5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프로젝트 계획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extLst>
                  <a:ext uri="{0D108BD9-81ED-4DB2-BD59-A6C34878D82A}">
                    <a16:rowId xmlns:a16="http://schemas.microsoft.com/office/drawing/2014/main" val="789208805"/>
                  </a:ext>
                </a:extLst>
              </a:tr>
              <a:tr h="367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프로젝트명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Camera Image Processing with Acceleration and AXI lite protocol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extLst>
                  <a:ext uri="{0D108BD9-81ED-4DB2-BD59-A6C34878D82A}">
                    <a16:rowId xmlns:a16="http://schemas.microsoft.com/office/drawing/2014/main" val="4042522658"/>
                  </a:ext>
                </a:extLst>
              </a:tr>
              <a:tr h="14942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프로젝트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추진배경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시스템 반도체 설계는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HDL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언어를 이용해 이루어짐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우리 나라 업체에서는 대부분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Verilog HDL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언어를 사용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Verilog HDL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언어를 이용하여 반도체 설계 프로젝트를 수행함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조합 논리 회로 순차 논리 회로를 이용하여 반도체 설계를 경험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하드웨어의 소형화 저전력화가 이루어짐으로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SoC(System On Chip)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형태의 반도체가 증가하고 있음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ARM Core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기반의 특정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Peripheral IP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를 설계하여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SoC 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설계를 진행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ARM Core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기반의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SoC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를 설계하기 위해서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AXI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lite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를 이해해야 함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extLst>
                  <a:ext uri="{0D108BD9-81ED-4DB2-BD59-A6C34878D82A}">
                    <a16:rowId xmlns:a16="http://schemas.microsoft.com/office/drawing/2014/main" val="4191747393"/>
                  </a:ext>
                </a:extLst>
              </a:tr>
              <a:tr h="5788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프로젝트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세부사항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기준시간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70h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기준인원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7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인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788013"/>
                  </a:ext>
                </a:extLst>
              </a:tr>
              <a:tr h="3672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활용툴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71450" indent="-17145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Xilinx FPGA Board, VIVADO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tc hMerge="1"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extLst>
                  <a:ext uri="{0D108BD9-81ED-4DB2-BD59-A6C34878D82A}">
                    <a16:rowId xmlns:a16="http://schemas.microsoft.com/office/drawing/2014/main" val="1556550451"/>
                  </a:ext>
                </a:extLst>
              </a:tr>
              <a:tr h="430623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프로젝트</a:t>
                      </a:r>
                      <a:b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</a:b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직무역량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99B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세부 직무역량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통합 직무역량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954004"/>
                  </a:ext>
                </a:extLst>
              </a:tr>
              <a:tr h="1474713">
                <a:tc v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/>
                </a:tc>
                <a:tc gridSpan="3"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시스템 반도체 설계 능력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ARM Core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활용 능력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반도체 검증 능력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C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언어 프로그래밍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DataSheet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작성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능력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Timing, Waveform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독해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능력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계측기 활용 능력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시스템 반도체 설계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디지털 하드웨어 설계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펌웨어 설계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</a:rPr>
                        <a:t>팀워크 수행 역량</a:t>
                      </a:r>
                      <a:endParaRPr lang="en-US" altLang="ko-KR" sz="105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482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7257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주제 및 내용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aphicFrame>
        <p:nvGraphicFramePr>
          <p:cNvPr id="4" name="표 2">
            <a:extLst>
              <a:ext uri="{FF2B5EF4-FFF2-40B4-BE49-F238E27FC236}">
                <a16:creationId xmlns:a16="http://schemas.microsoft.com/office/drawing/2014/main" id="{39ABB04A-6AC0-9A4E-4CDF-DF4A02236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95789"/>
              </p:ext>
            </p:extLst>
          </p:nvPr>
        </p:nvGraphicFramePr>
        <p:xfrm>
          <a:off x="642823" y="1089696"/>
          <a:ext cx="11130078" cy="420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026">
                  <a:extLst>
                    <a:ext uri="{9D8B030D-6E8A-4147-A177-3AD203B41FA5}">
                      <a16:colId xmlns:a16="http://schemas.microsoft.com/office/drawing/2014/main" val="538306374"/>
                    </a:ext>
                  </a:extLst>
                </a:gridCol>
                <a:gridCol w="3710026">
                  <a:extLst>
                    <a:ext uri="{9D8B030D-6E8A-4147-A177-3AD203B41FA5}">
                      <a16:colId xmlns:a16="http://schemas.microsoft.com/office/drawing/2014/main" val="662757494"/>
                    </a:ext>
                  </a:extLst>
                </a:gridCol>
                <a:gridCol w="3710026">
                  <a:extLst>
                    <a:ext uri="{9D8B030D-6E8A-4147-A177-3AD203B41FA5}">
                      <a16:colId xmlns:a16="http://schemas.microsoft.com/office/drawing/2014/main" val="2499137850"/>
                    </a:ext>
                  </a:extLst>
                </a:gridCol>
              </a:tblGrid>
              <a:tr h="3404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역량 요구사항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필요 기술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프로젝트 목표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08805"/>
                  </a:ext>
                </a:extLst>
              </a:tr>
              <a:tr h="3764025"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Verilog HDL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설계 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ARM Architecture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AXI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lite protocol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의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Memory Map I/O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Module Level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설계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Top Level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설계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Memory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동작 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조합논리회로 설계 이해</a:t>
                      </a:r>
                    </a:p>
                    <a:p>
                      <a:pPr marL="228600" indent="-228600" latinLnBrk="1">
                        <a:lnSpc>
                          <a:spcPct val="200000"/>
                        </a:lnSpc>
                        <a:buFont typeface="+mj-lt"/>
                        <a:buAutoNum type="arabicPeriod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순차논리회로 설계 이해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Verilog HDL, C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언어 활용 기술</a:t>
                      </a:r>
                    </a:p>
                    <a:p>
                      <a:pPr marL="285750" indent="-28575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Simulation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및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Timing Chart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분석기술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Camera</a:t>
                      </a:r>
                      <a:r>
                        <a:rPr lang="en-US" altLang="ko-KR" sz="12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kern="1200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모듈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OV2640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활용기술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285750" indent="-28575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계측기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측정 및 분석 기술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전체 설계 흐름도 작성 기술</a:t>
                      </a:r>
                    </a:p>
                    <a:p>
                      <a:pPr marL="285750" indent="-28575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동작부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FSM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설계 기술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</a:p>
                    <a:p>
                      <a:pPr marL="285750" indent="-28575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설계 사양 비교분석 기술</a:t>
                      </a:r>
                    </a:p>
                    <a:p>
                      <a:pPr marL="285750" indent="-28575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각 단계별 결과물 정리 및 보고서 작성 능력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카메라에서 인식한 이미지데이터를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AXI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Protocol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을 적용한 시스템에 가속화를 활용하여 데이터를 </a:t>
                      </a:r>
                      <a:r>
                        <a:rPr lang="ko-KR" altLang="en-US" sz="1200" b="1" baseline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다운사이징할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수 있다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22658"/>
                  </a:ext>
                </a:extLst>
              </a:tr>
            </a:tbl>
          </a:graphicData>
        </a:graphic>
      </p:graphicFrame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CA1FE3C-6455-B76B-B8CA-CAA0E60BB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157498"/>
              </p:ext>
            </p:extLst>
          </p:nvPr>
        </p:nvGraphicFramePr>
        <p:xfrm>
          <a:off x="642818" y="5493990"/>
          <a:ext cx="11130082" cy="88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148">
                  <a:extLst>
                    <a:ext uri="{9D8B030D-6E8A-4147-A177-3AD203B41FA5}">
                      <a16:colId xmlns:a16="http://schemas.microsoft.com/office/drawing/2014/main" val="538306374"/>
                    </a:ext>
                  </a:extLst>
                </a:gridCol>
                <a:gridCol w="9156934">
                  <a:extLst>
                    <a:ext uri="{9D8B030D-6E8A-4147-A177-3AD203B41FA5}">
                      <a16:colId xmlns:a16="http://schemas.microsoft.com/office/drawing/2014/main" val="662757494"/>
                    </a:ext>
                  </a:extLst>
                </a:gridCol>
              </a:tblGrid>
              <a:tr h="3986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구분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프로젝트 주제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08805"/>
                  </a:ext>
                </a:extLst>
              </a:tr>
              <a:tr h="398616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팀 프로젝트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en-US" altLang="ko-KR" sz="1400" b="0" i="1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Camera Image Processing with Acceleration and AXI lite</a:t>
                      </a:r>
                      <a:r>
                        <a:rPr lang="en-US" altLang="ko-KR" sz="1400" b="0" i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i="1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protocol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22658"/>
                  </a:ext>
                </a:extLst>
              </a:tr>
            </a:tbl>
          </a:graphicData>
        </a:graphic>
      </p:graphicFrame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E47B0498-8B32-1640-F25F-CD214E35AE3D}"/>
              </a:ext>
            </a:extLst>
          </p:cNvPr>
          <p:cNvSpPr/>
          <p:nvPr/>
        </p:nvSpPr>
        <p:spPr>
          <a:xfrm>
            <a:off x="5885534" y="4946938"/>
            <a:ext cx="644649" cy="643717"/>
          </a:xfrm>
          <a:prstGeom prst="down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53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주제 및 내용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2B3FAD-BA59-560B-9720-1603729C4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18" y="4730500"/>
            <a:ext cx="1816721" cy="14392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94FD02-08C0-EA19-CA48-52EAD54E1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118" y="4339231"/>
            <a:ext cx="2267105" cy="1804357"/>
          </a:xfrm>
          <a:prstGeom prst="rect">
            <a:avLst/>
          </a:prstGeom>
        </p:spPr>
      </p:pic>
      <p:sp>
        <p:nvSpPr>
          <p:cNvPr id="12" name="오른쪽 화살표 7">
            <a:extLst>
              <a:ext uri="{FF2B5EF4-FFF2-40B4-BE49-F238E27FC236}">
                <a16:creationId xmlns:a16="http://schemas.microsoft.com/office/drawing/2014/main" id="{EE1F8170-64A1-5219-9BAB-FE7EAD01A9B7}"/>
              </a:ext>
            </a:extLst>
          </p:cNvPr>
          <p:cNvSpPr/>
          <p:nvPr/>
        </p:nvSpPr>
        <p:spPr>
          <a:xfrm rot="14178540">
            <a:off x="4410857" y="4463410"/>
            <a:ext cx="459871" cy="329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9">
            <a:extLst>
              <a:ext uri="{FF2B5EF4-FFF2-40B4-BE49-F238E27FC236}">
                <a16:creationId xmlns:a16="http://schemas.microsoft.com/office/drawing/2014/main" id="{1D689047-6CBB-CE6A-E479-44846F3671D9}"/>
              </a:ext>
            </a:extLst>
          </p:cNvPr>
          <p:cNvSpPr/>
          <p:nvPr/>
        </p:nvSpPr>
        <p:spPr>
          <a:xfrm rot="10800000">
            <a:off x="6217843" y="5199425"/>
            <a:ext cx="563893" cy="436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1A462D-F121-5438-B644-521E2649DCA3}"/>
              </a:ext>
            </a:extLst>
          </p:cNvPr>
          <p:cNvSpPr txBox="1"/>
          <p:nvPr/>
        </p:nvSpPr>
        <p:spPr>
          <a:xfrm>
            <a:off x="5168179" y="5935466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FPGA Acceleration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도현 OTF" panose="020B0600000101010101" pitchFamily="34" charset="-127"/>
              <a:ea typeface="배달의민족 도현 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04263C-5DE4-BF14-E99F-E6F2455E20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61" y="1164534"/>
            <a:ext cx="3733036" cy="2592288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5DF00E-FE88-25CE-C1F2-4FCA8AE3E53E}"/>
              </a:ext>
            </a:extLst>
          </p:cNvPr>
          <p:cNvGrpSpPr/>
          <p:nvPr/>
        </p:nvGrpSpPr>
        <p:grpSpPr>
          <a:xfrm>
            <a:off x="1101948" y="1259554"/>
            <a:ext cx="3472193" cy="2959901"/>
            <a:chOff x="1975434" y="1645868"/>
            <a:chExt cx="3472193" cy="295990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F653382-C1C5-479B-A556-F4877835D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75434" y="1645868"/>
              <a:ext cx="3472193" cy="295990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F95815-8674-8138-867F-9C63FE3DB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3262" y="1794184"/>
              <a:ext cx="3216535" cy="18075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47794CF-015E-1A72-1BAC-389A1B4D7498}"/>
              </a:ext>
            </a:extLst>
          </p:cNvPr>
          <p:cNvSpPr txBox="1"/>
          <p:nvPr/>
        </p:nvSpPr>
        <p:spPr>
          <a:xfrm>
            <a:off x="8944971" y="379004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원본 데이터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AAD262-A046-32A9-1283-D1BA4CA2F842}"/>
              </a:ext>
            </a:extLst>
          </p:cNvPr>
          <p:cNvSpPr txBox="1"/>
          <p:nvPr/>
        </p:nvSpPr>
        <p:spPr>
          <a:xfrm>
            <a:off x="1369485" y="4283889"/>
            <a:ext cx="2989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도현 OTF" panose="020B0600000101010101" pitchFamily="34" charset="-127"/>
                <a:ea typeface="배달의민족 도현 OTF" panose="020B0600000101010101" pitchFamily="34" charset="-127"/>
              </a:rPr>
              <a:t>가속기를 거쳐 다운사이징 된 데이터 </a:t>
            </a:r>
          </a:p>
        </p:txBody>
      </p:sp>
      <p:sp>
        <p:nvSpPr>
          <p:cNvPr id="19" name="오른쪽 화살표 17">
            <a:extLst>
              <a:ext uri="{FF2B5EF4-FFF2-40B4-BE49-F238E27FC236}">
                <a16:creationId xmlns:a16="http://schemas.microsoft.com/office/drawing/2014/main" id="{C90AD9B8-C3B1-53A4-6F35-BE1212858CFC}"/>
              </a:ext>
            </a:extLst>
          </p:cNvPr>
          <p:cNvSpPr/>
          <p:nvPr/>
        </p:nvSpPr>
        <p:spPr>
          <a:xfrm rot="7396266">
            <a:off x="8378367" y="4082298"/>
            <a:ext cx="540051" cy="3550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33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주제 및 내용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pSp>
        <p:nvGrpSpPr>
          <p:cNvPr id="60" name="그룹 59">
            <a:extLst>
              <a:ext uri="{FF2B5EF4-FFF2-40B4-BE49-F238E27FC236}">
                <a16:creationId xmlns:a16="http://schemas.microsoft.com/office/drawing/2014/main" id="{BD103645-6495-CEF2-E46C-75E4C5038BBA}"/>
              </a:ext>
            </a:extLst>
          </p:cNvPr>
          <p:cNvGrpSpPr/>
          <p:nvPr/>
        </p:nvGrpSpPr>
        <p:grpSpPr>
          <a:xfrm>
            <a:off x="1002264" y="1393805"/>
            <a:ext cx="10432759" cy="4252001"/>
            <a:chOff x="1002264" y="1393805"/>
            <a:chExt cx="10432759" cy="3648257"/>
          </a:xfrm>
          <a:solidFill>
            <a:srgbClr val="8EDCEE"/>
          </a:solidFill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1CE23B9-983E-40F9-E832-C3DBF62CB08F}"/>
                </a:ext>
              </a:extLst>
            </p:cNvPr>
            <p:cNvSpPr/>
            <p:nvPr/>
          </p:nvSpPr>
          <p:spPr>
            <a:xfrm>
              <a:off x="1002264" y="1393805"/>
              <a:ext cx="10432759" cy="830996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>
                  <a:solidFill>
                    <a:schemeClr val="tx1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Application (Micro Blaze)</a:t>
              </a:r>
              <a:endParaRPr lang="ko-KR" altLang="en-US" sz="3600" dirty="0">
                <a:solidFill>
                  <a:schemeClr val="tx1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41FA676-D6B3-ABD7-CA09-D80A6A1008AF}"/>
                </a:ext>
              </a:extLst>
            </p:cNvPr>
            <p:cNvGrpSpPr/>
            <p:nvPr/>
          </p:nvGrpSpPr>
          <p:grpSpPr>
            <a:xfrm>
              <a:off x="1257710" y="2358137"/>
              <a:ext cx="9906007" cy="2683925"/>
              <a:chOff x="1257710" y="2358137"/>
              <a:chExt cx="9906007" cy="2683925"/>
            </a:xfrm>
            <a:grpFill/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1F76049-52BF-3C79-5D4F-1D02E06D926A}"/>
                  </a:ext>
                </a:extLst>
              </p:cNvPr>
              <p:cNvSpPr/>
              <p:nvPr/>
            </p:nvSpPr>
            <p:spPr>
              <a:xfrm>
                <a:off x="1257710" y="2358137"/>
                <a:ext cx="9906007" cy="595243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rPr>
                  <a:t>AMBA Bus - AXI lite </a:t>
                </a:r>
                <a:endParaRPr lang="ko-KR" altLang="en-US" sz="3200" dirty="0">
                  <a:solidFill>
                    <a:schemeClr val="tx1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214E8661-FFE6-15D5-2758-05C953FCB577}"/>
                  </a:ext>
                </a:extLst>
              </p:cNvPr>
              <p:cNvSpPr/>
              <p:nvPr/>
            </p:nvSpPr>
            <p:spPr>
              <a:xfrm>
                <a:off x="3911732" y="3195510"/>
                <a:ext cx="2218874" cy="595244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rPr>
                  <a:t>TIMER</a:t>
                </a:r>
                <a:endParaRPr lang="ko-KR" altLang="en-US" sz="2400" dirty="0">
                  <a:solidFill>
                    <a:schemeClr val="tx1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endParaRPr>
              </a:p>
            </p:txBody>
          </p:sp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B72DBF11-ADB6-7B5C-921A-D0C91BDF7C91}"/>
                  </a:ext>
                </a:extLst>
              </p:cNvPr>
              <p:cNvGrpSpPr/>
              <p:nvPr/>
            </p:nvGrpSpPr>
            <p:grpSpPr>
              <a:xfrm>
                <a:off x="1502785" y="3196406"/>
                <a:ext cx="2218874" cy="1844702"/>
                <a:chOff x="1475654" y="3596293"/>
                <a:chExt cx="1353017" cy="1363156"/>
              </a:xfrm>
              <a:grp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D545C2AB-DF66-140E-C188-C30B67D56C84}"/>
                    </a:ext>
                  </a:extLst>
                </p:cNvPr>
                <p:cNvSpPr/>
                <p:nvPr/>
              </p:nvSpPr>
              <p:spPr>
                <a:xfrm>
                  <a:off x="1475654" y="3596293"/>
                  <a:ext cx="1353017" cy="43204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GPIO</a:t>
                  </a:r>
                  <a:endParaRPr lang="ko-KR" altLang="en-US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582EAA28-EDE4-81BC-D045-632E715B155A}"/>
                    </a:ext>
                  </a:extLst>
                </p:cNvPr>
                <p:cNvSpPr/>
                <p:nvPr/>
              </p:nvSpPr>
              <p:spPr>
                <a:xfrm>
                  <a:off x="1689687" y="4497120"/>
                  <a:ext cx="924953" cy="462329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Button</a:t>
                  </a:r>
                  <a:endParaRPr lang="ko-KR" altLang="en-US" sz="2400" b="1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cxnSp>
              <p:nvCxnSpPr>
                <p:cNvPr id="45" name="직선 연결선 44">
                  <a:extLst>
                    <a:ext uri="{FF2B5EF4-FFF2-40B4-BE49-F238E27FC236}">
                      <a16:creationId xmlns:a16="http://schemas.microsoft.com/office/drawing/2014/main" id="{EB26E534-3C33-EB9F-4421-3C5C9A53B60F}"/>
                    </a:ext>
                  </a:extLst>
                </p:cNvPr>
                <p:cNvCxnSpPr>
                  <a:cxnSpLocks/>
                  <a:stCxn id="39" idx="2"/>
                  <a:endCxn id="43" idx="0"/>
                </p:cNvCxnSpPr>
                <p:nvPr/>
              </p:nvCxnSpPr>
              <p:spPr>
                <a:xfrm>
                  <a:off x="2152163" y="4028341"/>
                  <a:ext cx="1" cy="468779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A7719984-FEA5-9FA4-C6AB-EE3B0EFC55B1}"/>
                  </a:ext>
                </a:extLst>
              </p:cNvPr>
              <p:cNvGrpSpPr/>
              <p:nvPr/>
            </p:nvGrpSpPr>
            <p:grpSpPr>
              <a:xfrm>
                <a:off x="8777832" y="3151320"/>
                <a:ext cx="2166787" cy="1890742"/>
                <a:chOff x="6376520" y="3732620"/>
                <a:chExt cx="1353126" cy="1243575"/>
              </a:xfrm>
              <a:grpFill/>
            </p:grpSpPr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39E7A9C3-E71C-2B54-618E-D368892AC51F}"/>
                    </a:ext>
                  </a:extLst>
                </p:cNvPr>
                <p:cNvSpPr/>
                <p:nvPr/>
              </p:nvSpPr>
              <p:spPr>
                <a:xfrm>
                  <a:off x="6376520" y="3732620"/>
                  <a:ext cx="1353126" cy="43204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I2C</a:t>
                  </a:r>
                  <a:endParaRPr lang="ko-KR" altLang="en-US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7167D1AB-FB80-68DE-90C5-B0AAEF6EB0C2}"/>
                    </a:ext>
                  </a:extLst>
                </p:cNvPr>
                <p:cNvSpPr/>
                <p:nvPr/>
              </p:nvSpPr>
              <p:spPr>
                <a:xfrm>
                  <a:off x="6533168" y="4544147"/>
                  <a:ext cx="1044019" cy="43204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Camera</a:t>
                  </a:r>
                  <a:endParaRPr lang="ko-KR" altLang="en-US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cxnSp>
              <p:nvCxnSpPr>
                <p:cNvPr id="46" name="직선 연결선 45">
                  <a:extLst>
                    <a:ext uri="{FF2B5EF4-FFF2-40B4-BE49-F238E27FC236}">
                      <a16:creationId xmlns:a16="http://schemas.microsoft.com/office/drawing/2014/main" id="{CBB5F55C-2455-43D6-8BE2-1F202E16BC9E}"/>
                    </a:ext>
                  </a:extLst>
                </p:cNvPr>
                <p:cNvCxnSpPr>
                  <a:cxnSpLocks/>
                  <a:stCxn id="42" idx="2"/>
                  <a:endCxn id="44" idx="0"/>
                </p:cNvCxnSpPr>
                <p:nvPr/>
              </p:nvCxnSpPr>
              <p:spPr>
                <a:xfrm>
                  <a:off x="7053083" y="4164668"/>
                  <a:ext cx="2094" cy="379480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3B4961B3-D430-D28A-713C-9FA80EC40D4B}"/>
                  </a:ext>
                </a:extLst>
              </p:cNvPr>
              <p:cNvGrpSpPr/>
              <p:nvPr/>
            </p:nvGrpSpPr>
            <p:grpSpPr>
              <a:xfrm>
                <a:off x="6350292" y="3170523"/>
                <a:ext cx="2214695" cy="1871539"/>
                <a:chOff x="4754289" y="3730279"/>
                <a:chExt cx="1353017" cy="1426088"/>
              </a:xfrm>
              <a:grpFill/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80A58E5-CFD6-9FAB-50CF-ACE34B3AF873}"/>
                    </a:ext>
                  </a:extLst>
                </p:cNvPr>
                <p:cNvSpPr/>
                <p:nvPr/>
              </p:nvSpPr>
              <p:spPr>
                <a:xfrm>
                  <a:off x="4754289" y="3730279"/>
                  <a:ext cx="1353017" cy="432048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RTC</a:t>
                  </a:r>
                  <a:endParaRPr lang="ko-KR" altLang="en-US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87C1DB51-3727-8BE1-63FF-CE87789E07C7}"/>
                    </a:ext>
                  </a:extLst>
                </p:cNvPr>
                <p:cNvSpPr/>
                <p:nvPr/>
              </p:nvSpPr>
              <p:spPr>
                <a:xfrm>
                  <a:off x="4904607" y="4679630"/>
                  <a:ext cx="1044019" cy="476737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2400" dirty="0">
                      <a:solidFill>
                        <a:schemeClr val="tx1"/>
                      </a:solidFill>
                      <a:latin typeface="배달의민족 도현 OTF" panose="020B0600000101010101" pitchFamily="34" charset="-127"/>
                      <a:ea typeface="배달의민족 도현 OTF" panose="020B0600000101010101" pitchFamily="34" charset="-127"/>
                    </a:rPr>
                    <a:t>TIME</a:t>
                  </a:r>
                  <a:endParaRPr lang="ko-KR" altLang="en-US" sz="2400" dirty="0">
                    <a:solidFill>
                      <a:schemeClr val="tx1"/>
                    </a:solidFill>
                    <a:latin typeface="배달의민족 도현 OTF" panose="020B0600000101010101" pitchFamily="34" charset="-127"/>
                    <a:ea typeface="배달의민족 도현 OTF" panose="020B0600000101010101" pitchFamily="34" charset="-127"/>
                  </a:endParaRPr>
                </a:p>
              </p:txBody>
            </p: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E761CBBB-477E-19FC-7E52-7FD435824D07}"/>
                    </a:ext>
                  </a:extLst>
                </p:cNvPr>
                <p:cNvCxnSpPr>
                  <a:cxnSpLocks/>
                  <a:stCxn id="41" idx="2"/>
                  <a:endCxn id="47" idx="0"/>
                </p:cNvCxnSpPr>
                <p:nvPr/>
              </p:nvCxnSpPr>
              <p:spPr>
                <a:xfrm flipH="1">
                  <a:off x="5426617" y="4162327"/>
                  <a:ext cx="4181" cy="517303"/>
                </a:xfrm>
                <a:prstGeom prst="line">
                  <a:avLst/>
                </a:prstGeom>
                <a:grpFill/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841726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2.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주제 및 내용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AAD262-A046-32A9-1283-D1BA4CA2F842}"/>
              </a:ext>
            </a:extLst>
          </p:cNvPr>
          <p:cNvSpPr txBox="1"/>
          <p:nvPr/>
        </p:nvSpPr>
        <p:spPr>
          <a:xfrm>
            <a:off x="991226" y="1145937"/>
            <a:ext cx="29891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150000"/>
              </a:lnSpc>
              <a:buClr>
                <a:schemeClr val="tx1"/>
              </a:buClr>
            </a:pPr>
            <a:r>
              <a:rPr lang="en-US" altLang="ko-KR" sz="2400" dirty="0">
                <a:solidFill>
                  <a:srgbClr val="FF0000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  <a:cs typeface="Times New Roman" pitchFamily="18" charset="0"/>
              </a:rPr>
              <a:t>HW Accelerator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052940A-F3B0-0EDD-96BE-285EE815B2ED}"/>
              </a:ext>
            </a:extLst>
          </p:cNvPr>
          <p:cNvSpPr/>
          <p:nvPr/>
        </p:nvSpPr>
        <p:spPr>
          <a:xfrm>
            <a:off x="1602281" y="2121315"/>
            <a:ext cx="3251096" cy="3096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F1CB2DD-9734-2A48-EC85-F9A1B83C7EFC}"/>
              </a:ext>
            </a:extLst>
          </p:cNvPr>
          <p:cNvSpPr/>
          <p:nvPr/>
        </p:nvSpPr>
        <p:spPr>
          <a:xfrm>
            <a:off x="1687836" y="2303678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Host Application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4169511-4BF5-31DC-3686-415D42173801}"/>
              </a:ext>
            </a:extLst>
          </p:cNvPr>
          <p:cNvSpPr/>
          <p:nvPr/>
        </p:nvSpPr>
        <p:spPr>
          <a:xfrm>
            <a:off x="1730613" y="3401410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DFDD09B-5439-1012-9F87-E2E42843926E}"/>
              </a:ext>
            </a:extLst>
          </p:cNvPr>
          <p:cNvSpPr/>
          <p:nvPr/>
        </p:nvSpPr>
        <p:spPr>
          <a:xfrm>
            <a:off x="1730613" y="4041470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Drivers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440118-A8AC-4EF8-A643-2DD80F3D7A03}"/>
              </a:ext>
            </a:extLst>
          </p:cNvPr>
          <p:cNvSpPr/>
          <p:nvPr/>
        </p:nvSpPr>
        <p:spPr>
          <a:xfrm>
            <a:off x="5623373" y="2120535"/>
            <a:ext cx="3251096" cy="30963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9C2F21-FFD7-DE06-9C36-D40A75E16681}"/>
              </a:ext>
            </a:extLst>
          </p:cNvPr>
          <p:cNvSpPr/>
          <p:nvPr/>
        </p:nvSpPr>
        <p:spPr>
          <a:xfrm>
            <a:off x="5708929" y="2302898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Accelerated Functions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51613E5-3DCC-3C2F-CB56-932C73F0F4CA}"/>
              </a:ext>
            </a:extLst>
          </p:cNvPr>
          <p:cNvSpPr/>
          <p:nvPr/>
        </p:nvSpPr>
        <p:spPr>
          <a:xfrm>
            <a:off x="5744893" y="3164651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AXI Interfaces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B1CAF0-06EA-C4FF-BAF1-0DBEBB9637B9}"/>
              </a:ext>
            </a:extLst>
          </p:cNvPr>
          <p:cNvSpPr/>
          <p:nvPr/>
        </p:nvSpPr>
        <p:spPr>
          <a:xfrm>
            <a:off x="5744893" y="3759888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Global Memory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9F74FC-7129-C1E9-83CA-44705A89D087}"/>
              </a:ext>
            </a:extLst>
          </p:cNvPr>
          <p:cNvSpPr/>
          <p:nvPr/>
        </p:nvSpPr>
        <p:spPr>
          <a:xfrm>
            <a:off x="5744893" y="4355125"/>
            <a:ext cx="2994431" cy="504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DMA Engine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C3920FF-4C52-99D4-280E-D457CC3E922F}"/>
              </a:ext>
            </a:extLst>
          </p:cNvPr>
          <p:cNvCxnSpPr/>
          <p:nvPr/>
        </p:nvCxnSpPr>
        <p:spPr>
          <a:xfrm>
            <a:off x="1602281" y="2951750"/>
            <a:ext cx="829885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58F83E4-39E1-5040-8DA4-E3750776F678}"/>
              </a:ext>
            </a:extLst>
          </p:cNvPr>
          <p:cNvCxnSpPr/>
          <p:nvPr/>
        </p:nvCxnSpPr>
        <p:spPr>
          <a:xfrm>
            <a:off x="9045580" y="2078939"/>
            <a:ext cx="0" cy="8312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BD06DB-0DAB-6BE4-FA49-194B56512EDD}"/>
              </a:ext>
            </a:extLst>
          </p:cNvPr>
          <p:cNvCxnSpPr/>
          <p:nvPr/>
        </p:nvCxnSpPr>
        <p:spPr>
          <a:xfrm>
            <a:off x="9045580" y="2951750"/>
            <a:ext cx="0" cy="22882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525DA15-16E1-B66C-18B4-28874F1D9B8F}"/>
              </a:ext>
            </a:extLst>
          </p:cNvPr>
          <p:cNvSpPr/>
          <p:nvPr/>
        </p:nvSpPr>
        <p:spPr>
          <a:xfrm>
            <a:off x="9249669" y="1863821"/>
            <a:ext cx="1753276" cy="937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Application Code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4A3F719-9671-C1C2-06C4-402295A55E9D}"/>
              </a:ext>
            </a:extLst>
          </p:cNvPr>
          <p:cNvSpPr/>
          <p:nvPr/>
        </p:nvSpPr>
        <p:spPr>
          <a:xfrm>
            <a:off x="9249669" y="3615482"/>
            <a:ext cx="1753276" cy="937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Acceleration platform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1CEFD402-365C-F154-72EB-9F1F15591317}"/>
              </a:ext>
            </a:extLst>
          </p:cNvPr>
          <p:cNvCxnSpPr>
            <a:endCxn id="2" idx="2"/>
          </p:cNvCxnSpPr>
          <p:nvPr/>
        </p:nvCxnSpPr>
        <p:spPr>
          <a:xfrm flipV="1">
            <a:off x="3221016" y="5217659"/>
            <a:ext cx="6813" cy="61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F80132F-E312-6D37-D92F-886CA03AC3BA}"/>
              </a:ext>
            </a:extLst>
          </p:cNvPr>
          <p:cNvCxnSpPr/>
          <p:nvPr/>
        </p:nvCxnSpPr>
        <p:spPr>
          <a:xfrm flipV="1">
            <a:off x="7235296" y="5217659"/>
            <a:ext cx="6813" cy="614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6A6A10D-45DF-E0AA-FDAE-0EC820F0EA42}"/>
              </a:ext>
            </a:extLst>
          </p:cNvPr>
          <p:cNvCxnSpPr/>
          <p:nvPr/>
        </p:nvCxnSpPr>
        <p:spPr>
          <a:xfrm>
            <a:off x="3185051" y="5832070"/>
            <a:ext cx="4063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61E2A8F-0B9F-DAC7-D0CB-8374560AE0D2}"/>
              </a:ext>
            </a:extLst>
          </p:cNvPr>
          <p:cNvSpPr txBox="1"/>
          <p:nvPr/>
        </p:nvSpPr>
        <p:spPr>
          <a:xfrm>
            <a:off x="4758680" y="5462738"/>
            <a:ext cx="82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PCLe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4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3</a:t>
            </a:r>
            <a:r>
              <a:rPr lang="en-US" altLang="ko-KR" sz="4800" b="1" kern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. </a:t>
            </a:r>
            <a:r>
              <a:rPr lang="ko-KR" altLang="en-US" sz="4800" b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팀원 별 업무 담당</a:t>
            </a:r>
            <a:endParaRPr lang="en-US" altLang="ko-KR" sz="4800" b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FCA1FE3C-6455-B76B-B8CA-CAA0E60BBB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54349"/>
              </p:ext>
            </p:extLst>
          </p:nvPr>
        </p:nvGraphicFramePr>
        <p:xfrm>
          <a:off x="567711" y="1164533"/>
          <a:ext cx="11130082" cy="5055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214">
                  <a:extLst>
                    <a:ext uri="{9D8B030D-6E8A-4147-A177-3AD203B41FA5}">
                      <a16:colId xmlns:a16="http://schemas.microsoft.com/office/drawing/2014/main" val="538306374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662757494"/>
                    </a:ext>
                  </a:extLst>
                </a:gridCol>
                <a:gridCol w="8706943">
                  <a:extLst>
                    <a:ext uri="{9D8B030D-6E8A-4147-A177-3AD203B41FA5}">
                      <a16:colId xmlns:a16="http://schemas.microsoft.com/office/drawing/2014/main" val="3729180109"/>
                    </a:ext>
                  </a:extLst>
                </a:gridCol>
              </a:tblGrid>
              <a:tr h="5654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직위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이름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역할 및 담당</a:t>
                      </a:r>
                    </a:p>
                  </a:txBody>
                  <a:tcPr marL="133877" marR="133877" marT="60853" marB="60853" anchor="ctr">
                    <a:solidFill>
                      <a:srgbClr val="01C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08805"/>
                  </a:ext>
                </a:extLst>
              </a:tr>
              <a:tr h="641403"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팀장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여휘동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indent="0" algn="ctr">
                        <a:lnSpc>
                          <a:spcPct val="150000"/>
                        </a:lnSpc>
                        <a:buClr>
                          <a:schemeClr val="tx1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프로젝트 총괄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카메라 센서 개발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, AXI Protocol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 구현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522658"/>
                  </a:ext>
                </a:extLst>
              </a:tr>
              <a:tr h="641403">
                <a:tc rowSpan="6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팀원</a:t>
                      </a: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최준오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카메라 센서 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383844"/>
                  </a:ext>
                </a:extLst>
              </a:tr>
              <a:tr h="641403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ko-KR" alt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안건희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하드웨어 가속기 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421963"/>
                  </a:ext>
                </a:extLst>
              </a:tr>
              <a:tr h="641403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ko-KR" alt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박종현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DMA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, RTC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923424"/>
                  </a:ext>
                </a:extLst>
              </a:tr>
              <a:tr h="641403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ko-KR" alt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우종민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하드웨어 가속기 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633186"/>
                  </a:ext>
                </a:extLst>
              </a:tr>
              <a:tr h="641403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ko-KR" alt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 err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김새해나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DMA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, RTC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745736"/>
                  </a:ext>
                </a:extLst>
              </a:tr>
              <a:tr h="641403"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+mj-lt"/>
                        <a:buNone/>
                      </a:pPr>
                      <a:endParaRPr lang="ko-KR" altLang="en-US" sz="16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김희정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50000"/>
                        </a:lnSpc>
                        <a:buClr>
                          <a:schemeClr val="tx1"/>
                        </a:buClr>
                      </a:pP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DMA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r>
                        <a:rPr lang="en-US" altLang="ko-KR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, RTC </a:t>
                      </a:r>
                      <a:r>
                        <a:rPr lang="ko-KR" altLang="en-US" sz="2000" b="1" i="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도현 OTF" panose="020B0600000101010101" pitchFamily="34" charset="-127"/>
                          <a:ea typeface="배달의민족 도현 OTF" panose="020B0600000101010101" pitchFamily="34" charset="-127"/>
                          <a:cs typeface="Times New Roman" panose="02020603050405020304" pitchFamily="18" charset="0"/>
                        </a:rPr>
                        <a:t>개발</a:t>
                      </a:r>
                      <a:endParaRPr lang="en-US" altLang="ko-KR" sz="2000" b="1" i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도현 OTF" panose="020B0600000101010101" pitchFamily="34" charset="-127"/>
                        <a:ea typeface="배달의민족 도현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133877" marR="133877" marT="60853" marB="60853"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15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376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94207" y="333537"/>
            <a:ext cx="64971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800" b="1" i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4. </a:t>
            </a:r>
            <a:r>
              <a:rPr lang="ko-KR" altLang="en-US" sz="4800" b="1" i="1" kern="0" dirty="0">
                <a:ln w="158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는 열한살 OTF" panose="020B0600000101010101" pitchFamily="34" charset="-127"/>
                <a:ea typeface="배달의민족 한나는 열한살 OTF" panose="020B0600000101010101" pitchFamily="34" charset="-127"/>
              </a:rPr>
              <a:t>프로젝트 일정</a:t>
            </a:r>
            <a:endParaRPr lang="en-US" altLang="ko-KR" sz="4800" b="1" i="1" kern="0" dirty="0">
              <a:ln w="158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는 열한살 OTF" panose="020B0600000101010101" pitchFamily="34" charset="-127"/>
              <a:ea typeface="배달의민족 한나는 열한살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402030-96A7-E72D-5AA4-E81B6C59614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t="14859" r="8766" b="17209"/>
          <a:stretch/>
        </p:blipFill>
        <p:spPr>
          <a:xfrm>
            <a:off x="276225" y="6307378"/>
            <a:ext cx="1800000" cy="48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4D24E0-BC89-390C-89CF-463929852C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06" y="6307378"/>
            <a:ext cx="1829524" cy="49114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2D42E6-9B39-AF99-F306-8CA397FC85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211237"/>
              </p:ext>
            </p:extLst>
          </p:nvPr>
        </p:nvGraphicFramePr>
        <p:xfrm>
          <a:off x="550721" y="1164534"/>
          <a:ext cx="11090558" cy="5142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2432">
                  <a:extLst>
                    <a:ext uri="{9D8B030D-6E8A-4147-A177-3AD203B41FA5}">
                      <a16:colId xmlns:a16="http://schemas.microsoft.com/office/drawing/2014/main" val="1984378896"/>
                    </a:ext>
                  </a:extLst>
                </a:gridCol>
                <a:gridCol w="1340206">
                  <a:extLst>
                    <a:ext uri="{9D8B030D-6E8A-4147-A177-3AD203B41FA5}">
                      <a16:colId xmlns:a16="http://schemas.microsoft.com/office/drawing/2014/main" val="3127842288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715884549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1485195230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4198852511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4049001545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3241245059"/>
                    </a:ext>
                  </a:extLst>
                </a:gridCol>
                <a:gridCol w="1386320">
                  <a:extLst>
                    <a:ext uri="{9D8B030D-6E8A-4147-A177-3AD203B41FA5}">
                      <a16:colId xmlns:a16="http://schemas.microsoft.com/office/drawing/2014/main" val="4160852493"/>
                    </a:ext>
                  </a:extLst>
                </a:gridCol>
              </a:tblGrid>
              <a:tr h="423539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7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939597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아이디어 회의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37112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부품선정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주아 OTF" panose="02020603020101020101" pitchFamily="18" charset="-127"/>
                        <a:ea typeface="배달의민족 주아 OTF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자료 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667548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구성도</a:t>
                      </a:r>
                      <a:endParaRPr lang="en-US" altLang="ko-KR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주아 OTF" panose="02020603020101020101" pitchFamily="18" charset="-127"/>
                        <a:ea typeface="배달의민족 주아 OTF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(FSM,</a:t>
                      </a:r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 </a:t>
                      </a:r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IP)</a:t>
                      </a:r>
                      <a:endParaRPr lang="ko-KR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주아 OTF" panose="02020603020101020101" pitchFamily="18" charset="-127"/>
                        <a:ea typeface="배달의민족 주아 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424660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설계 및</a:t>
                      </a:r>
                      <a:endParaRPr lang="en-US" altLang="ko-KR" sz="1600" b="1" baseline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주아 OTF" panose="02020603020101020101" pitchFamily="18" charset="-127"/>
                        <a:ea typeface="배달의민족 주아 OTF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b="1" baseline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코딩작업</a:t>
                      </a:r>
                      <a:endParaRPr lang="ko-KR" altLang="en-US" sz="16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배달의민족 주아 OTF" panose="02020603020101020101" pitchFamily="18" charset="-127"/>
                        <a:ea typeface="배달의민족 주아 OTF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85081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Prototype</a:t>
                      </a:r>
                    </a:p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제작 및 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84940"/>
                  </a:ext>
                </a:extLst>
              </a:tr>
              <a:tr h="7865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배달의민족 주아 OTF" panose="02020603020101020101" pitchFamily="18" charset="-127"/>
                          <a:ea typeface="배달의민족 주아 OTF" panose="02020603020101020101" pitchFamily="18" charset="-127"/>
                        </a:rPr>
                        <a:t>결과보고서 작성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F0D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5197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E3CF8A-66C6-6897-5C1C-C4BAA6787269}"/>
              </a:ext>
            </a:extLst>
          </p:cNvPr>
          <p:cNvSpPr/>
          <p:nvPr/>
        </p:nvSpPr>
        <p:spPr>
          <a:xfrm>
            <a:off x="2004646" y="1820008"/>
            <a:ext cx="1281479" cy="3516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2C3DB32-6302-AD4C-F462-86F857E2CFA1}"/>
              </a:ext>
            </a:extLst>
          </p:cNvPr>
          <p:cNvSpPr/>
          <p:nvPr/>
        </p:nvSpPr>
        <p:spPr>
          <a:xfrm>
            <a:off x="3354265" y="2583921"/>
            <a:ext cx="1349620" cy="351692"/>
          </a:xfrm>
          <a:prstGeom prst="rect">
            <a:avLst/>
          </a:prstGeom>
          <a:solidFill>
            <a:srgbClr val="FF797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620884-4154-4469-A630-915F3D1F9A66}"/>
              </a:ext>
            </a:extLst>
          </p:cNvPr>
          <p:cNvSpPr/>
          <p:nvPr/>
        </p:nvSpPr>
        <p:spPr>
          <a:xfrm>
            <a:off x="10252658" y="5761240"/>
            <a:ext cx="1349620" cy="351692"/>
          </a:xfrm>
          <a:prstGeom prst="rect">
            <a:avLst/>
          </a:prstGeom>
          <a:solidFill>
            <a:srgbClr val="24407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A894BBE-7367-2482-6EC6-D767AD0E6747}"/>
              </a:ext>
            </a:extLst>
          </p:cNvPr>
          <p:cNvSpPr/>
          <p:nvPr/>
        </p:nvSpPr>
        <p:spPr>
          <a:xfrm>
            <a:off x="4703884" y="3374454"/>
            <a:ext cx="2778369" cy="351692"/>
          </a:xfrm>
          <a:prstGeom prst="rect">
            <a:avLst/>
          </a:prstGeom>
          <a:solidFill>
            <a:srgbClr val="7DF399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B28ADD-ACDC-191E-E1F4-427CCB6166E6}"/>
              </a:ext>
            </a:extLst>
          </p:cNvPr>
          <p:cNvSpPr/>
          <p:nvPr/>
        </p:nvSpPr>
        <p:spPr>
          <a:xfrm>
            <a:off x="4703884" y="4179154"/>
            <a:ext cx="5548774" cy="351692"/>
          </a:xfrm>
          <a:prstGeom prst="rect">
            <a:avLst/>
          </a:prstGeom>
          <a:solidFill>
            <a:srgbClr val="8EDCE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0FEFB52-5722-DA73-5356-27EABA8DE01E}"/>
              </a:ext>
            </a:extLst>
          </p:cNvPr>
          <p:cNvSpPr/>
          <p:nvPr/>
        </p:nvSpPr>
        <p:spPr>
          <a:xfrm>
            <a:off x="7461515" y="4970197"/>
            <a:ext cx="2791144" cy="351692"/>
          </a:xfrm>
          <a:prstGeom prst="rect">
            <a:avLst/>
          </a:prstGeom>
          <a:solidFill>
            <a:srgbClr val="F789F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651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503</Words>
  <Application>Microsoft Office PowerPoint</Application>
  <PresentationFormat>와이드스크린</PresentationFormat>
  <Paragraphs>169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배달의민족 한나는 열한살 OTF</vt:lpstr>
      <vt:lpstr>맑은 고딕</vt:lpstr>
      <vt:lpstr>배달의민족 주아 OTF</vt:lpstr>
      <vt:lpstr>Times New Roman</vt:lpstr>
      <vt:lpstr>배달의민족 도현 OTF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PG3 06</cp:lastModifiedBy>
  <cp:revision>17</cp:revision>
  <dcterms:created xsi:type="dcterms:W3CDTF">2023-12-04T05:41:19Z</dcterms:created>
  <dcterms:modified xsi:type="dcterms:W3CDTF">2024-07-16T07:15:45Z</dcterms:modified>
</cp:coreProperties>
</file>